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2" r:id="rId17"/>
    <p:sldId id="271" r:id="rId18"/>
    <p:sldId id="269" r:id="rId19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78FD23A-2F78-4156-BB62-C393E2F1F45C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90204" pitchFamily="34" charset="0"/>
                <a:ea typeface="SimSun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90204" pitchFamily="34" charset="0"/>
              <a:ea typeface="SimSun" pitchFamily="2" charset="-122"/>
              <a:cs typeface="+mn-cs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90204" pitchFamily="34" charset="0"/>
          <a:ea typeface="SimSun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hyperlink" Target="https://www.python.org/" TargetMode="External"/><Relationship Id="rId4" Type="http://schemas.openxmlformats.org/officeDocument/2006/relationships/hyperlink" Target="https://nodered.org/" TargetMode="External"/><Relationship Id="rId3" Type="http://schemas.openxmlformats.org/officeDocument/2006/relationships/hyperlink" Target="https://www.ibm.com/in-en/cloud" TargetMode="External"/><Relationship Id="rId2" Type="http://schemas.openxmlformats.org/officeDocument/2006/relationships/hyperlink" Target="http://watson-iot-sensor-simulator.mybluemix.net/" TargetMode="External"/><Relationship Id="rId1" Type="http://schemas.openxmlformats.org/officeDocument/2006/relationships/hyperlink" Target="https://smartbridge.teachabl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info@smartbridge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pPr algn="just"/>
            <a:br>
              <a:rPr lang="en-US"/>
            </a:br>
            <a:br>
              <a:rPr lang="en-US"/>
            </a:br>
            <a:r>
              <a:rPr lang="en-US" sz="4800">
                <a:solidFill>
                  <a:srgbClr val="FF0000"/>
                </a:solidFill>
              </a:rPr>
              <a:t>REALTIME WEATHER BASED SMART SPRINKLER SYSTEM FOR GOLF COURSE</a:t>
            </a:r>
            <a:endParaRPr lang="en-US" sz="480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Sensor Details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ESP8266: The device that acts as a medium to successfully connect every sensor with the IBM Cloud.</a:t>
            </a:r>
            <a:endParaRPr lang="en-US"/>
          </a:p>
          <a:p>
            <a:r>
              <a:rPr lang="en-US"/>
              <a:t>HC-05: The sensor used to connect the DHT22 with ESP8266</a:t>
            </a:r>
            <a:endParaRPr lang="en-US"/>
          </a:p>
          <a:p>
            <a:endParaRPr lang="en-US"/>
          </a:p>
        </p:txBody>
      </p:sp>
      <p:pic>
        <p:nvPicPr>
          <p:cNvPr id="4" name="Picture 3" descr="ESP-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2520" y="4286885"/>
            <a:ext cx="3392170" cy="1840865"/>
          </a:xfrm>
          <a:prstGeom prst="rect">
            <a:avLst/>
          </a:prstGeom>
        </p:spPr>
      </p:pic>
      <p:pic>
        <p:nvPicPr>
          <p:cNvPr id="5" name="Picture 4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510" y="3350895"/>
            <a:ext cx="2548255" cy="26320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Sensor Details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DHT22: The sensor that is used to check the humidity level of soil.</a:t>
            </a:r>
            <a:endParaRPr lang="en-US"/>
          </a:p>
        </p:txBody>
      </p:sp>
      <p:pic>
        <p:nvPicPr>
          <p:cNvPr id="4" name="Picture 3" descr="download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78625" y="2790190"/>
            <a:ext cx="4803775" cy="2909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Flowchart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Untitled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890" y="881380"/>
            <a:ext cx="11120755" cy="5466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Proof of Context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en-US"/>
          </a:p>
        </p:txBody>
      </p:sp>
      <p:pic>
        <p:nvPicPr>
          <p:cNvPr id="6" name="Picture 5" descr="Screenshot 2021-04-03 at 15.13.48"/>
          <p:cNvPicPr>
            <a:picLocks noChangeAspect="1"/>
          </p:cNvPicPr>
          <p:nvPr/>
        </p:nvPicPr>
        <p:blipFill>
          <a:blip r:embed="rId1"/>
          <a:srcRect l="7478" t="15621" r="8503" b="2871"/>
          <a:stretch>
            <a:fillRect/>
          </a:stretch>
        </p:blipFill>
        <p:spPr>
          <a:xfrm>
            <a:off x="34290" y="814705"/>
            <a:ext cx="4893945" cy="2967355"/>
          </a:xfrm>
          <a:prstGeom prst="rect">
            <a:avLst/>
          </a:prstGeom>
        </p:spPr>
      </p:pic>
      <p:pic>
        <p:nvPicPr>
          <p:cNvPr id="7" name="Picture 6" descr="Screenshot 2021-04-03 at 15.14.08"/>
          <p:cNvPicPr>
            <a:picLocks noChangeAspect="1"/>
          </p:cNvPicPr>
          <p:nvPr/>
        </p:nvPicPr>
        <p:blipFill>
          <a:blip r:embed="rId2"/>
          <a:srcRect l="7799" t="14970" r="8625" b="2255"/>
          <a:stretch>
            <a:fillRect/>
          </a:stretch>
        </p:blipFill>
        <p:spPr>
          <a:xfrm>
            <a:off x="7132320" y="909320"/>
            <a:ext cx="4956810" cy="3068955"/>
          </a:xfrm>
          <a:prstGeom prst="rect">
            <a:avLst/>
          </a:prstGeom>
        </p:spPr>
      </p:pic>
      <p:pic>
        <p:nvPicPr>
          <p:cNvPr id="8" name="Picture 7" descr="Screenshot 2021-04-03 at 15.17.11"/>
          <p:cNvPicPr>
            <a:picLocks noChangeAspect="1"/>
          </p:cNvPicPr>
          <p:nvPr/>
        </p:nvPicPr>
        <p:blipFill>
          <a:blip r:embed="rId3"/>
          <a:srcRect l="7772" t="14808" r="8466" b="2636"/>
          <a:stretch>
            <a:fillRect/>
          </a:stretch>
        </p:blipFill>
        <p:spPr>
          <a:xfrm>
            <a:off x="-30480" y="3782060"/>
            <a:ext cx="5023485" cy="30943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for DHT11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600"/>
              <a:t>import RPi.GPIO as GPIO</a:t>
            </a:r>
            <a:endParaRPr lang="en-US" sz="1600"/>
          </a:p>
          <a:p>
            <a:r>
              <a:rPr lang="en-US" sz="1600"/>
              <a:t>import dht11</a:t>
            </a:r>
            <a:endParaRPr lang="en-US" sz="1600"/>
          </a:p>
          <a:p>
            <a:endParaRPr lang="en-US" sz="1600"/>
          </a:p>
          <a:p>
            <a:r>
              <a:rPr lang="en-US" sz="1600"/>
              <a:t>GPIO.setwarnings(False)</a:t>
            </a:r>
            <a:endParaRPr lang="en-US" sz="1600"/>
          </a:p>
          <a:p>
            <a:r>
              <a:rPr lang="en-US" sz="1600"/>
              <a:t>GPIO.setmode(GPIO.BCM)</a:t>
            </a:r>
            <a:endParaRPr lang="en-US" sz="1600"/>
          </a:p>
          <a:p>
            <a:r>
              <a:rPr lang="en-US" sz="1600"/>
              <a:t>GPIO.cleanup()</a:t>
            </a:r>
            <a:endParaRPr lang="en-US" sz="1600"/>
          </a:p>
          <a:p>
            <a:endParaRPr lang="en-US" sz="1600"/>
          </a:p>
          <a:p>
            <a:r>
              <a:rPr lang="en-US" sz="1600"/>
              <a:t>instance = dht11.DHT11(pin = 14)</a:t>
            </a:r>
            <a:endParaRPr lang="en-US" sz="1600"/>
          </a:p>
          <a:p>
            <a:r>
              <a:rPr lang="en-US" sz="1600"/>
              <a:t>result = instance.read()</a:t>
            </a:r>
            <a:endParaRPr lang="en-US" sz="1600"/>
          </a:p>
          <a:p>
            <a:endParaRPr lang="en-US" sz="1600"/>
          </a:p>
          <a:p>
            <a:r>
              <a:rPr lang="en-US" sz="1600"/>
              <a:t>if result.is_valid():</a:t>
            </a:r>
            <a:endParaRPr lang="en-US" sz="1600"/>
          </a:p>
          <a:p>
            <a:r>
              <a:rPr lang="en-US" sz="1600"/>
              <a:t>    print("Temperature: %-3.1f C" % result.temperature)</a:t>
            </a:r>
            <a:endParaRPr lang="en-US" sz="1600"/>
          </a:p>
          <a:p>
            <a:r>
              <a:rPr lang="en-US" sz="1600"/>
              <a:t>    print("Humidity: %-3.1f %%" % result.humidity)</a:t>
            </a:r>
            <a:endParaRPr lang="en-US" sz="1600"/>
          </a:p>
          <a:p>
            <a:r>
              <a:rPr lang="en-US" sz="1600"/>
              <a:t>else:</a:t>
            </a:r>
            <a:endParaRPr lang="en-US" sz="1600"/>
          </a:p>
          <a:p>
            <a:r>
              <a:rPr lang="en-US" sz="1600"/>
              <a:t>    print("Error: %d" % result.error_code)</a:t>
            </a:r>
            <a:endParaRPr lang="en-US" sz="1600"/>
          </a:p>
          <a:p>
            <a:endParaRPr lang="en-US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Code for DC MOTOR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400"/>
              <a:t>import RPi.GPIO as GPIO</a:t>
            </a:r>
            <a:endParaRPr lang="en-US" sz="1400"/>
          </a:p>
          <a:p>
            <a:r>
              <a:rPr lang="en-US" sz="1400"/>
              <a:t>from time import sleep</a:t>
            </a:r>
            <a:endParaRPr lang="en-US" sz="1400"/>
          </a:p>
          <a:p>
            <a:endParaRPr lang="en-US" sz="1400"/>
          </a:p>
          <a:p>
            <a:r>
              <a:rPr lang="en-US" sz="1400"/>
              <a:t>Motor1A = 24</a:t>
            </a:r>
            <a:endParaRPr lang="en-US" sz="1400"/>
          </a:p>
          <a:p>
            <a:r>
              <a:rPr lang="en-US" sz="1400"/>
              <a:t>Motor1B = 23</a:t>
            </a:r>
            <a:endParaRPr lang="en-US" sz="1400"/>
          </a:p>
          <a:p>
            <a:r>
              <a:rPr lang="en-US" sz="1400"/>
              <a:t>Motor1E = 25</a:t>
            </a:r>
            <a:endParaRPr lang="en-US" sz="1400"/>
          </a:p>
          <a:p>
            <a:r>
              <a:rPr lang="en-US" sz="1400"/>
              <a:t> </a:t>
            </a:r>
            <a:endParaRPr lang="en-US" sz="1400"/>
          </a:p>
          <a:p>
            <a:r>
              <a:rPr lang="en-US" sz="1400"/>
              <a:t>def setup():</a:t>
            </a:r>
            <a:endParaRPr lang="en-US" sz="1400"/>
          </a:p>
          <a:p>
            <a:r>
              <a:rPr lang="en-US" sz="1400"/>
              <a:t>	GPIO.setmode(GPIO.BCM)				 Numbering</a:t>
            </a:r>
            <a:endParaRPr lang="en-US" sz="1400"/>
          </a:p>
          <a:p>
            <a:r>
              <a:rPr lang="en-US" sz="1400"/>
              <a:t>	GPIO.setup(Motor1A,GPIO.OUT)  	GPIO.setup(Motor1B,GPIO.OUT)</a:t>
            </a:r>
            <a:endParaRPr lang="en-US" sz="1400"/>
          </a:p>
          <a:p>
            <a:r>
              <a:rPr lang="en-US" sz="1400"/>
              <a:t>	GPIO.setup(Motor1E,GPIO.OUT)</a:t>
            </a:r>
            <a:endParaRPr lang="en-US" sz="1400"/>
          </a:p>
          <a:p>
            <a:r>
              <a:rPr lang="en-US" sz="1400"/>
              <a:t> </a:t>
            </a:r>
            <a:endParaRPr lang="en-US" sz="1400"/>
          </a:p>
          <a:p>
            <a:r>
              <a:rPr lang="en-US" sz="1400"/>
              <a:t>def loop():</a:t>
            </a:r>
            <a:endParaRPr lang="en-US" sz="1400"/>
          </a:p>
          <a:p>
            <a:r>
              <a:rPr lang="en-US" sz="1400"/>
              <a:t>	GPIO.output(Motor1A,GPIO.HIGH)</a:t>
            </a:r>
            <a:endParaRPr lang="en-US" sz="1400"/>
          </a:p>
          <a:p>
            <a:r>
              <a:rPr lang="en-US" sz="1400"/>
              <a:t>	GPIO.output(Motor1B,GPIO.LOW)</a:t>
            </a:r>
            <a:endParaRPr lang="en-US" sz="1400"/>
          </a:p>
          <a:p>
            <a:r>
              <a:rPr lang="en-US" sz="1400"/>
              <a:t>	GPIO.output(Motor1E,GPIO.HIGH)</a:t>
            </a:r>
            <a:endParaRPr lang="en-US" sz="1400"/>
          </a:p>
          <a:p>
            <a:r>
              <a:rPr lang="en-US" sz="1400"/>
              <a:t> </a:t>
            </a:r>
            <a:endParaRPr lang="en-US" sz="1400"/>
          </a:p>
          <a:p>
            <a:r>
              <a:rPr lang="en-US" sz="1400"/>
              <a:t>	sleep(5)</a:t>
            </a:r>
            <a:endParaRPr lang="en-US" sz="1400"/>
          </a:p>
          <a:p>
            <a:r>
              <a:rPr lang="en-US" sz="1400"/>
              <a:t>	GPIO.output(Motor1A,GPIO.LOW)</a:t>
            </a:r>
            <a:endParaRPr lang="en-US" sz="1400"/>
          </a:p>
          <a:p>
            <a:r>
              <a:rPr lang="en-US" sz="1400"/>
              <a:t>	GPIO.output(Motor1B,GPIO.HIGH)</a:t>
            </a:r>
            <a:endParaRPr lang="en-US" sz="1400"/>
          </a:p>
          <a:p>
            <a:r>
              <a:rPr lang="en-US" sz="1400"/>
              <a:t>	GPIO.output(Motor1E,GPIO.HIGH)</a:t>
            </a:r>
            <a:endParaRPr 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sz="1600"/>
              <a:t>	sleep(5)</a:t>
            </a:r>
            <a:endParaRPr lang="en-US" sz="1600"/>
          </a:p>
          <a:p>
            <a:r>
              <a:rPr lang="en-US" sz="1600"/>
              <a:t>	</a:t>
            </a:r>
            <a:endParaRPr lang="en-US" sz="1600"/>
          </a:p>
          <a:p>
            <a:r>
              <a:rPr lang="en-US" sz="1600"/>
              <a:t>	GPIO.output(Motor1E,GPIO.LOW)</a:t>
            </a:r>
            <a:endParaRPr lang="en-US" sz="1600"/>
          </a:p>
          <a:p>
            <a:endParaRPr lang="en-US" sz="1600"/>
          </a:p>
          <a:p>
            <a:r>
              <a:rPr lang="en-US" sz="1600"/>
              <a:t>def destroy():	</a:t>
            </a:r>
            <a:endParaRPr lang="en-US" sz="1600"/>
          </a:p>
          <a:p>
            <a:r>
              <a:rPr lang="en-US" sz="1600"/>
              <a:t>	GPIO.cleanup()</a:t>
            </a:r>
            <a:endParaRPr lang="en-US" sz="1600"/>
          </a:p>
          <a:p>
            <a:endParaRPr lang="en-US" sz="1600"/>
          </a:p>
          <a:p>
            <a:r>
              <a:rPr lang="en-US" sz="1600"/>
              <a:t>if __name__ == '__main__':    </a:t>
            </a:r>
            <a:endParaRPr lang="en-US" sz="1600"/>
          </a:p>
          <a:p>
            <a:r>
              <a:rPr lang="en-US" sz="1600"/>
              <a:t>	setup()</a:t>
            </a:r>
            <a:endParaRPr lang="en-US" sz="1600"/>
          </a:p>
          <a:p>
            <a:r>
              <a:rPr lang="en-US" sz="1600"/>
              <a:t>	try:</a:t>
            </a:r>
            <a:endParaRPr lang="en-US" sz="1600"/>
          </a:p>
          <a:p>
            <a:r>
              <a:rPr lang="en-US" sz="1600"/>
              <a:t>    		loop()</a:t>
            </a:r>
            <a:endParaRPr lang="en-US" sz="1600"/>
          </a:p>
          <a:p>
            <a:r>
              <a:rPr lang="en-US" sz="1600"/>
              <a:t>  	except KeyboardInterrupt:</a:t>
            </a:r>
            <a:endParaRPr lang="en-US" sz="1600"/>
          </a:p>
          <a:p>
            <a:r>
              <a:rPr lang="en-US" sz="1600"/>
              <a:t>		destroy()</a:t>
            </a:r>
            <a:endParaRPr 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References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hlinkClick r:id="rId1" action="ppaction://hlinkfile"/>
              </a:rPr>
              <a:t>https://smartbridge.teachable.com/</a:t>
            </a:r>
            <a:endParaRPr lang="en-US">
              <a:hlinkClick r:id="rId1" action="ppaction://hlinkfile"/>
            </a:endParaRPr>
          </a:p>
          <a:p>
            <a:r>
              <a:rPr lang="en-US">
                <a:hlinkClick r:id="rId2"/>
              </a:rPr>
              <a:t>http://watson-iot-sensor-simulator.mybluemix.net/</a:t>
            </a:r>
            <a:endParaRPr lang="en-US">
              <a:hlinkClick r:id="rId2"/>
            </a:endParaRPr>
          </a:p>
          <a:p>
            <a:r>
              <a:rPr lang="en-US">
                <a:hlinkClick r:id="rId3" action="ppaction://hlinkfile"/>
              </a:rPr>
              <a:t>https://www.ibm.com/in-en/cloud</a:t>
            </a:r>
            <a:endParaRPr lang="en-US">
              <a:hlinkClick r:id="rId3" action="ppaction://hlinkfile"/>
            </a:endParaRPr>
          </a:p>
          <a:p>
            <a:r>
              <a:rPr lang="en-US">
                <a:hlinkClick r:id="rId4" action="ppaction://hlinkfile"/>
              </a:rPr>
              <a:t>https://nodered.org/</a:t>
            </a:r>
            <a:endParaRPr lang="en-US">
              <a:hlinkClick r:id="rId4" action="ppaction://hlinkfile"/>
            </a:endParaRPr>
          </a:p>
          <a:p>
            <a:r>
              <a:rPr lang="en-US">
                <a:hlinkClick r:id="rId5" action="ppaction://hlinkfile"/>
              </a:rPr>
              <a:t>https://www.python.org/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/>
              <a:t>Presented by : 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>
                <a:solidFill>
                  <a:srgbClr val="FF0000"/>
                </a:solidFill>
              </a:rPr>
              <a:t>JAY MISTRY</a:t>
            </a:r>
            <a:endParaRPr lang="en-US">
              <a:solidFill>
                <a:srgbClr val="FF0000"/>
              </a:solidFill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/>
              <a:t>Industry Mentor : 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Name : </a:t>
            </a:r>
            <a:r>
              <a:rPr lang="en-US">
                <a:solidFill>
                  <a:srgbClr val="FF0000"/>
                </a:solidFill>
              </a:rPr>
              <a:t>Gnaneshwar Bandari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Designation : IoT &amp; Robotics Engineer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Company Name : </a:t>
            </a:r>
            <a:r>
              <a:rPr lang="en-US">
                <a:solidFill>
                  <a:srgbClr val="FF0000"/>
                </a:solidFill>
              </a:rPr>
              <a:t>SmartBridge Education Services Pvt Ltd</a:t>
            </a:r>
            <a:endParaRPr lang="en-US">
              <a:solidFill>
                <a:srgbClr val="FF0000"/>
              </a:solidFill>
            </a:endParaRPr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Contact Details : </a:t>
            </a:r>
            <a:r>
              <a:rPr lang="en-US">
                <a:hlinkClick r:id="rId1" action="ppaction://hlinkfile"/>
              </a:rPr>
              <a:t>info@smartbridge.com</a:t>
            </a:r>
            <a:endParaRPr lang="en-US"/>
          </a:p>
          <a:p>
            <a:pPr>
              <a:buFont typeface="Wingdings" panose="05000000000000000000" charset="0"/>
              <a:buChar char=""/>
            </a:pP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Outline of Presentation</a:t>
            </a:r>
            <a:endParaRPr lang="en-US">
              <a:solidFill>
                <a:srgbClr val="FF0000"/>
              </a:solidFill>
            </a:endParaRPr>
          </a:p>
        </p:txBody>
      </p:sp>
      <p:graphicFrame>
        <p:nvGraphicFramePr>
          <p:cNvPr id="4" name="Content Placeholder 3"/>
          <p:cNvGraphicFramePr/>
          <p:nvPr>
            <p:ph idx="1"/>
            <p:custDataLst>
              <p:tags r:id="rId1"/>
            </p:custDataLst>
          </p:nvPr>
        </p:nvGraphicFramePr>
        <p:xfrm>
          <a:off x="838200" y="1825625"/>
          <a:ext cx="8908415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2805"/>
                <a:gridCol w="7113905"/>
                <a:gridCol w="941705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Sr. No.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Title of Topic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Page No.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Definition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Introduction to Project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Block Diagrams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Project Objectives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Hardware and Software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Sensor Details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10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Flowchart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12</a:t>
                      </a:r>
                      <a:endParaRPr lang="en-US"/>
                    </a:p>
                  </a:txBody>
                  <a:tcPr/>
                </a:tc>
              </a:tr>
              <a:tr h="3778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Proof of Context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13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Definition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buFont typeface="Wingdings" panose="05000000000000000000" charset="0"/>
              <a:buChar char=""/>
            </a:pPr>
            <a:r>
              <a:rPr lang="en-US"/>
              <a:t>Title : </a:t>
            </a:r>
            <a:r>
              <a:rPr lang="en-US" sz="3600"/>
              <a:t>REALTIME WEATHER BASED SMART SPRINKLER SYSTEM FOR GOLF COURSE</a:t>
            </a:r>
            <a:endParaRPr lang="en-US" sz="3600"/>
          </a:p>
          <a:p>
            <a:pPr>
              <a:buFont typeface="Arial" panose="020B0604020202090204" pitchFamily="34" charset="0"/>
              <a:buChar char="•"/>
            </a:pPr>
            <a:r>
              <a:rPr lang="en-US" sz="2400"/>
              <a:t>Continuous monitoring and storage of weather and soil moisture information</a:t>
            </a:r>
            <a:endParaRPr lang="en-US" sz="2400"/>
          </a:p>
          <a:p>
            <a:pPr marL="0" indent="0">
              <a:buFont typeface="Wingdings" panose="05000000000000000000" charset="0"/>
              <a:buNone/>
            </a:pPr>
            <a:r>
              <a:rPr lang="en-US" sz="2400"/>
              <a:t>  Alert is generated if the soil moisture is above the threshold value</a:t>
            </a:r>
            <a:endParaRPr lang="en-US" sz="2400"/>
          </a:p>
          <a:p>
            <a:pPr marL="0" indent="0">
              <a:buFont typeface="Wingdings" panose="05000000000000000000" charset="0"/>
              <a:buNone/>
            </a:pPr>
            <a:r>
              <a:rPr lang="en-US" sz="2400"/>
              <a:t>  The water sprinklers can be controlled remotely using mobile app</a:t>
            </a:r>
            <a:endParaRPr lang="en-US" sz="2400"/>
          </a:p>
          <a:p>
            <a:pPr marL="0" indent="0">
              <a:buFont typeface="Wingdings" panose="05000000000000000000" charset="0"/>
              <a:buNone/>
            </a:pPr>
            <a:r>
              <a:rPr lang="en-US" sz="2400"/>
              <a:t>  Less latency in communication from device to cloud with MQTT</a:t>
            </a:r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Introduction to Project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The parameters of the golf course are considered briefly, parameters such as Humidity and Soil Moisture.</a:t>
            </a:r>
            <a:endParaRPr lang="en-US"/>
          </a:p>
          <a:p>
            <a:r>
              <a:rPr lang="en-US"/>
              <a:t>The Sprinklers have been equipped with humidity sensor.</a:t>
            </a:r>
            <a:endParaRPr lang="en-US"/>
          </a:p>
          <a:p>
            <a:r>
              <a:rPr lang="en-US"/>
              <a:t>The sensor readings are uploaded to the Web Application, which further is stored into the Cloud Database.</a:t>
            </a:r>
            <a:endParaRPr lang="en-US"/>
          </a:p>
          <a:p>
            <a:r>
              <a:rPr lang="en-US"/>
              <a:t>There will be a machine learning model in the cloud which will detect the changes in climatic conditions considering the humidity or the temperature.</a:t>
            </a:r>
            <a:endParaRPr lang="en-US"/>
          </a:p>
          <a:p>
            <a:r>
              <a:rPr lang="en-US"/>
              <a:t>The changes in the parameters will lead the model to switch on/off the sprinkler motors accordingly.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BLOCK DIAGRAM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BLOCK DIAGRA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985" y="1011555"/>
            <a:ext cx="10320020" cy="55073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Project Objectives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The Aim of this project is to create a system which could automatically detect the climate changes and dispense water from the sprinkler system accordingly.</a:t>
            </a:r>
            <a:endParaRPr lang="en-US"/>
          </a:p>
          <a:p>
            <a:r>
              <a:rPr lang="en-US"/>
              <a:t>The humidity parameters of the golf course are monitored regularly with the help of the Humidity sensor on the golf course.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olidFill>
                  <a:srgbClr val="FF0000"/>
                </a:solidFill>
              </a:rPr>
              <a:t>Hardware &amp; Software Designing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3200"/>
              <a:t>Hardware :</a:t>
            </a:r>
            <a:endParaRPr lang="en-US" sz="3200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NodeMCU with ESP8266 for Establishing Server.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HC-05 used to establish connection between the moisture sensor and NodeMCU</a:t>
            </a:r>
            <a:endParaRPr lang="en-US"/>
          </a:p>
          <a:p>
            <a:pPr>
              <a:buFont typeface="Arial" panose="020B0604020202090204" pitchFamily="34" charset="0"/>
              <a:buChar char="•"/>
            </a:pPr>
            <a:r>
              <a:rPr lang="en-US"/>
              <a:t>DHT22 used to measure the humidity of the soil.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Hardware &amp; Software Designing</a:t>
            </a:r>
            <a:br>
              <a:rPr lang="en-US">
                <a:solidFill>
                  <a:srgbClr val="FF0000"/>
                </a:solidFill>
              </a:rPr>
            </a:b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buFont typeface="Wingdings" panose="05000000000000000000" charset="0"/>
              <a:buChar char=""/>
            </a:pPr>
            <a:r>
              <a:rPr lang="en-US" sz="3200"/>
              <a:t>Software:</a:t>
            </a:r>
            <a:endParaRPr lang="en-US" sz="3200"/>
          </a:p>
          <a:p>
            <a:r>
              <a:rPr lang="en-US" sz="2800"/>
              <a:t>IBM Cloud: Where the data is to be stored in the Cloudant, IBM Watson and Node-Red</a:t>
            </a:r>
            <a:endParaRPr lang="en-US" sz="2800"/>
          </a:p>
          <a:p>
            <a:r>
              <a:rPr lang="en-US" sz="2800"/>
              <a:t>Internet of Things App: This is included in the IBM Cloud where we feed the hardware credentials.</a:t>
            </a:r>
            <a:endParaRPr lang="en-US" sz="2800"/>
          </a:p>
          <a:p>
            <a:r>
              <a:rPr lang="en-US" sz="2800"/>
              <a:t>Arduino IDE: Used to upload and use the data on the sensor using software.</a:t>
            </a:r>
            <a:endParaRPr lang="en-US" sz="2800"/>
          </a:p>
          <a:p>
            <a:r>
              <a:rPr lang="en-US" sz="2800"/>
              <a:t>Node-Red: This connects the data flow by software credentials</a:t>
            </a:r>
            <a:endParaRPr lang="en-US" sz="2800"/>
          </a:p>
          <a:p>
            <a:r>
              <a:rPr lang="en-US" sz="2800"/>
              <a:t>IBM Watson: Used to generate the authentication token essential for connection</a:t>
            </a:r>
            <a:endParaRPr lang="en-US" sz="2800"/>
          </a:p>
          <a:p>
            <a:endParaRPr lang="en-US" sz="2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d2d729fa-5668-40f8-bde8-62f751401ac6}"/>
</p:tagLst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90204" pitchFamily="34" charset="0"/>
            <a:ea typeface="SimSun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3674</Words>
  <Application>WPS Presentation</Application>
  <PresentationFormat>Widescreen</PresentationFormat>
  <Paragraphs>189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SimSun</vt:lpstr>
      <vt:lpstr>Wingdings</vt:lpstr>
      <vt:lpstr>宋体-简</vt:lpstr>
      <vt:lpstr>Wingdings</vt:lpstr>
      <vt:lpstr>微软雅黑</vt:lpstr>
      <vt:lpstr>汉仪旗黑</vt:lpstr>
      <vt:lpstr>Arial Unicode MS</vt:lpstr>
      <vt:lpstr>Calibri</vt:lpstr>
      <vt:lpstr>Helvetica Neue</vt:lpstr>
      <vt:lpstr>Communications and Dialogues</vt:lpstr>
      <vt:lpstr>  REALTIME WEATHER BASED SMART SPRINKLER SYSTEM FOR GOLF COURSE</vt:lpstr>
      <vt:lpstr>PowerPoint 演示文稿</vt:lpstr>
      <vt:lpstr>Outline of Presentation</vt:lpstr>
      <vt:lpstr>Definition</vt:lpstr>
      <vt:lpstr>Introduction to Project</vt:lpstr>
      <vt:lpstr>BLOCK DIAGRAM</vt:lpstr>
      <vt:lpstr>Project Objectives</vt:lpstr>
      <vt:lpstr>Hardware &amp; Software Designing</vt:lpstr>
      <vt:lpstr>Hardware &amp; Software Designing </vt:lpstr>
      <vt:lpstr>Sensor Details</vt:lpstr>
      <vt:lpstr>Sensor Details</vt:lpstr>
      <vt:lpstr>Flowchart</vt:lpstr>
      <vt:lpstr>Proof of Context</vt:lpstr>
      <vt:lpstr>PowerPoint 演示文稿</vt:lpstr>
      <vt:lpstr>PowerPoint 演示文稿</vt:lpstr>
      <vt:lpstr>PowerPoint 演示文稿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_x000B_ REALTIME WEATHER BASED SMART SPRINKLER SYSTEM FOR GOLF COURSE</dc:title>
  <dc:creator>jay</dc:creator>
  <cp:lastModifiedBy>jay</cp:lastModifiedBy>
  <cp:revision>8</cp:revision>
  <dcterms:created xsi:type="dcterms:W3CDTF">2021-04-03T09:53:37Z</dcterms:created>
  <dcterms:modified xsi:type="dcterms:W3CDTF">2021-04-03T09:53:37Z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1033-3.1.2.5330</vt:lpwstr>
  </property>
</Properties>
</file>